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71" r:id="rId14"/>
    <p:sldId id="272" r:id="rId15"/>
    <p:sldId id="273" r:id="rId16"/>
    <p:sldId id="274" r:id="rId17"/>
    <p:sldId id="280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378333B-AA74-453F-BCCF-1F2D2B532FF6}">
          <p14:sldIdLst>
            <p14:sldId id="256"/>
          </p14:sldIdLst>
        </p14:section>
        <p14:section name="Key Areas for Analysis" id="{CB6F1CC2-34F4-4EDF-A635-81BF8589EEBB}">
          <p14:sldIdLst>
            <p14:sldId id="257"/>
            <p14:sldId id="258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  <p14:sldId id="268"/>
            <p14:sldId id="271"/>
            <p14:sldId id="272"/>
            <p14:sldId id="273"/>
            <p14:sldId id="274"/>
            <p14:sldId id="280"/>
          </p14:sldIdLst>
        </p14:section>
        <p14:section name="Key Takeaways and Recommendations" id="{1F65D73F-B020-4302-919A-F9C0AEB44A85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5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6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ABE59-5FB0-416D-AA29-B01405DE3BA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AF0A-CE7E-4023-B6EA-D8E385C1D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3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2892" y="2116183"/>
            <a:ext cx="9191897" cy="18941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81"/>
            <a:ext cx="12192000" cy="690508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1314995" y="2592977"/>
            <a:ext cx="9239794" cy="1894114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996" y="2116183"/>
            <a:ext cx="9353004" cy="1894114"/>
          </a:xfrm>
        </p:spPr>
        <p:txBody>
          <a:bodyPr/>
          <a:lstStyle/>
          <a:p>
            <a:r>
              <a:rPr lang="en-US" b="1" dirty="0"/>
              <a:t>Pizza Sales 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132296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7031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Monthly Trend For Total Orders 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38065"/>
            <a:ext cx="4274613" cy="22415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9631"/>
            <a:ext cx="1865813" cy="2604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812" y="3279058"/>
            <a:ext cx="5122470" cy="34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1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Quarterly Trend For Total Orders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57800"/>
            <a:ext cx="4468794" cy="208267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215743"/>
            <a:ext cx="2557038" cy="169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981" y="3402875"/>
            <a:ext cx="4847116" cy="30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Percentage of Sales by Category</a:t>
            </a:r>
          </a:p>
        </p:txBody>
      </p:sp>
      <p:pic>
        <p:nvPicPr>
          <p:cNvPr id="19" name="Content Placeholder 18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8687"/>
            <a:ext cx="5944430" cy="364858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136186" y="5309419"/>
            <a:ext cx="2170154" cy="1266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03" y="3569618"/>
            <a:ext cx="4576057" cy="30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Percentage of Sales by Size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337"/>
            <a:ext cx="5334744" cy="350568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144465" y="5545936"/>
            <a:ext cx="11811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756" y="3619313"/>
            <a:ext cx="4632960" cy="30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5 mostly Ordered Pizzas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571" y="1809712"/>
            <a:ext cx="4614268" cy="261859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67114" y="4663577"/>
            <a:ext cx="3897749" cy="193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77" y="3361435"/>
            <a:ext cx="4908140" cy="33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Top 3 Pizzas by Revenue in each </a:t>
            </a:r>
            <a:br>
              <a:rPr lang="en-US" b="1" dirty="0"/>
            </a:br>
            <a:r>
              <a:rPr lang="en-US" b="1" dirty="0"/>
              <a:t>Pizza Category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775" y="1711235"/>
            <a:ext cx="4272952" cy="348338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213462" y="4290497"/>
            <a:ext cx="2943892" cy="2436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747" y="2616498"/>
            <a:ext cx="3721464" cy="41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5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  <a:noFill/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  <a:noFill/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 Lowest Selling Pizzas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7"/>
            <a:ext cx="5653266" cy="304508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987830"/>
            <a:ext cx="3773150" cy="1870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09" y="3540241"/>
            <a:ext cx="4743994" cy="3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5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626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Dashboard Design In Excel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6" y="1106805"/>
            <a:ext cx="10269584" cy="5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696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Insights: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854" y="1255594"/>
            <a:ext cx="10766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Hourly Trend for total order shows that in afternoon from </a:t>
            </a:r>
            <a:r>
              <a:rPr lang="en-US" sz="2000" b="1" dirty="0"/>
              <a:t>12 pm to 1 </a:t>
            </a:r>
            <a:r>
              <a:rPr lang="en-US" sz="2000" dirty="0"/>
              <a:t>pm and in evening from </a:t>
            </a:r>
            <a:r>
              <a:rPr lang="en-US" sz="2000" b="1" dirty="0"/>
              <a:t>5pm to 6 pm </a:t>
            </a:r>
            <a:r>
              <a:rPr lang="en-US" sz="2000" dirty="0"/>
              <a:t>are the </a:t>
            </a:r>
            <a:r>
              <a:rPr lang="en-US" sz="2000" b="1" dirty="0"/>
              <a:t>peak hours </a:t>
            </a:r>
            <a:r>
              <a:rPr lang="en-US" sz="2000" dirty="0"/>
              <a:t>of the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Monthly and Quarterly Trend show that the first three quarters carry the highest ordering trend in which third quarter </a:t>
            </a:r>
            <a:r>
              <a:rPr lang="en-US" sz="2000" b="1" dirty="0"/>
              <a:t>from July to August </a:t>
            </a:r>
            <a:r>
              <a:rPr lang="en-US" sz="2000" dirty="0"/>
              <a:t>is generating </a:t>
            </a:r>
            <a:r>
              <a:rPr lang="en-US" sz="2000" b="1" dirty="0"/>
              <a:t>most revenue </a:t>
            </a:r>
            <a:r>
              <a:rPr lang="en-US" sz="2000" dirty="0"/>
              <a:t>while the fourth quarter is the lowest in terms of generating business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Classic Pizza </a:t>
            </a:r>
            <a:r>
              <a:rPr lang="en-US" sz="2000" dirty="0"/>
              <a:t>category is the mostly ordered and sold category amongst all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45.89% of Large Sized Pizzas </a:t>
            </a:r>
            <a:r>
              <a:rPr lang="en-US" sz="2000" dirty="0"/>
              <a:t>contribute to total revenue while </a:t>
            </a:r>
            <a:r>
              <a:rPr lang="en-US" sz="2000" b="1" dirty="0"/>
              <a:t>XXL size is the least ordered size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Classic Deluxe Pizza</a:t>
            </a:r>
            <a:r>
              <a:rPr lang="en-US" sz="2000" dirty="0"/>
              <a:t>, Hawaiian Pizza and Pepperoni Pizzas are </a:t>
            </a:r>
            <a:r>
              <a:rPr lang="en-US" sz="2000" b="1" dirty="0"/>
              <a:t>mostly ordered </a:t>
            </a:r>
            <a:r>
              <a:rPr lang="en-US" sz="2000" dirty="0"/>
              <a:t>by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Brie </a:t>
            </a:r>
            <a:r>
              <a:rPr lang="en-US" sz="2000" b="1" dirty="0" err="1"/>
              <a:t>Carre</a:t>
            </a:r>
            <a:r>
              <a:rPr lang="en-US" sz="2000" b="1" dirty="0"/>
              <a:t> Pizza</a:t>
            </a:r>
            <a:r>
              <a:rPr lang="en-US" sz="2000" dirty="0"/>
              <a:t> is generating the </a:t>
            </a:r>
            <a:r>
              <a:rPr lang="en-US" sz="2000" b="1" dirty="0"/>
              <a:t>least revenue </a:t>
            </a:r>
            <a:r>
              <a:rPr lang="en-US" sz="2000" dirty="0"/>
              <a:t>amongst all Pizzas.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54" y="4312693"/>
            <a:ext cx="1014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396" y="4935040"/>
            <a:ext cx="1294104" cy="1106606"/>
          </a:xfrm>
          <a:prstGeom prst="rect">
            <a:avLst/>
          </a:prstGeom>
          <a:noFill/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010" y="5232558"/>
            <a:ext cx="1517077" cy="1297273"/>
          </a:xfrm>
          <a:prstGeom prst="rect">
            <a:avLst/>
          </a:prstGeom>
          <a:noFill/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09" y="4164552"/>
            <a:ext cx="1822454" cy="155840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26629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0500"/>
            <a:ext cx="10515600" cy="982639"/>
          </a:xfrm>
        </p:spPr>
        <p:txBody>
          <a:bodyPr>
            <a:normAutofit fontScale="90000"/>
          </a:bodyPr>
          <a:lstStyle/>
          <a:p>
            <a:r>
              <a:rPr lang="en-US" sz="3100" b="1" u="sng" dirty="0"/>
              <a:t>Recommendations:</a:t>
            </a:r>
            <a:br>
              <a:rPr lang="en-US" sz="6000" b="1" u="sng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2665" y="1583139"/>
            <a:ext cx="9138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Inventory Maintenance: </a:t>
            </a:r>
            <a:r>
              <a:rPr lang="en-US" dirty="0"/>
              <a:t>Inventory of highest selling pizzas should be maintained specially during peak hours of the day and in top selling quarters.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Promotional Deals: </a:t>
            </a:r>
            <a:r>
              <a:rPr lang="en-US" dirty="0"/>
              <a:t>Different Deals and offers can be introduced during peak selling months to generate more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Feedback: </a:t>
            </a:r>
            <a:r>
              <a:rPr lang="en-US" dirty="0"/>
              <a:t>Customer feedback can help to improve customer 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New Variety: </a:t>
            </a:r>
            <a:r>
              <a:rPr lang="en-US" dirty="0"/>
              <a:t>New varieties of Pizzas can be introduced in place of lowest selling Pizzas to increase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Digital Marketing: </a:t>
            </a:r>
            <a:r>
              <a:rPr lang="en-US" dirty="0"/>
              <a:t>Online Marketing campaigns can boost sales and increase number of customers.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Facilities: </a:t>
            </a:r>
            <a:r>
              <a:rPr lang="en-US" dirty="0"/>
              <a:t>Special facilitation should be provided to customers during lunch and evening timings to increase customer churn rate.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Performance Metrics: </a:t>
            </a:r>
            <a:r>
              <a:rPr lang="en-US" dirty="0"/>
              <a:t>Regularly review performance metrics and adjust strategies as needed for the best outcome.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20" y="5056108"/>
            <a:ext cx="1113530" cy="952195"/>
          </a:xfrm>
          <a:prstGeom prst="rect">
            <a:avLst/>
          </a:prstGeom>
          <a:noFill/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683" y="5741744"/>
            <a:ext cx="1305390" cy="1116256"/>
          </a:xfrm>
          <a:prstGeom prst="rect">
            <a:avLst/>
          </a:prstGeom>
          <a:noFill/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722" y="4861731"/>
            <a:ext cx="1568156" cy="134095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01252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217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Pizza Sales Insights: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4525"/>
            <a:ext cx="10515600" cy="4851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chemeClr val="accent2">
                    <a:lumMod val="75000"/>
                  </a:schemeClr>
                </a:solidFill>
              </a:rPr>
              <a:t>KPI’s Requirements:</a:t>
            </a:r>
          </a:p>
          <a:p>
            <a:r>
              <a:rPr lang="en-US" sz="1800" b="1" dirty="0"/>
              <a:t>Total Revenue</a:t>
            </a:r>
          </a:p>
          <a:p>
            <a:r>
              <a:rPr lang="en-US" sz="1800" b="1" dirty="0"/>
              <a:t>Average Pizzas Per Order</a:t>
            </a:r>
          </a:p>
          <a:p>
            <a:r>
              <a:rPr lang="en-US" sz="1800" b="1" dirty="0"/>
              <a:t>Total Orders</a:t>
            </a:r>
          </a:p>
          <a:p>
            <a:r>
              <a:rPr lang="en-US" sz="1800" b="1" dirty="0"/>
              <a:t>Average Order Value</a:t>
            </a:r>
          </a:p>
          <a:p>
            <a:r>
              <a:rPr lang="en-US" sz="1800" b="1" dirty="0"/>
              <a:t>Total Pizzas Sold</a:t>
            </a:r>
          </a:p>
          <a:p>
            <a:pPr marL="0" indent="0">
              <a:buNone/>
            </a:pPr>
            <a:r>
              <a:rPr lang="en-US" sz="1800" b="1" u="sng" dirty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Hourly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Monthly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Quarterly Trend For Total Orders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Percentage of Sales by Pizza Category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Percentage of Sales Pizza Size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21" y="3317966"/>
            <a:ext cx="5311379" cy="3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574765"/>
            <a:ext cx="111295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u="sng" dirty="0">
                <a:solidFill>
                  <a:schemeClr val="accent2">
                    <a:lumMod val="75000"/>
                  </a:schemeClr>
                </a:solidFill>
              </a:rPr>
              <a:t>Charts Requirements:</a:t>
            </a:r>
          </a:p>
          <a:p>
            <a:endParaRPr lang="en-US" sz="1900" b="1" u="sng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Top 5 </a:t>
            </a:r>
            <a:r>
              <a:rPr lang="en-US" sz="1700" b="1" dirty="0"/>
              <a:t>mostly</a:t>
            </a:r>
            <a:r>
              <a:rPr lang="en-US" b="1" dirty="0"/>
              <a:t> Ordered Pizzas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Top 3 Pizzas by Revenue in each Pizza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Top 3 highest selling Pizza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5 lowest sold Pizzas by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endParaRPr lang="en-US" sz="2000" b="1" u="sng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672473"/>
            <a:ext cx="6235337" cy="39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Total Revenue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78662"/>
            <a:ext cx="5647007" cy="204622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4078870"/>
            <a:ext cx="2626130" cy="1069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638" y="4078870"/>
            <a:ext cx="3277129" cy="15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7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Average Pizzas Sold Per Order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023" y="2076360"/>
            <a:ext cx="8128722" cy="156653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01023" y="3984892"/>
            <a:ext cx="3112273" cy="8134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428" y="4068868"/>
            <a:ext cx="3104440" cy="14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Total Orders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9775"/>
            <a:ext cx="5831979" cy="158155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784538"/>
            <a:ext cx="2486128" cy="949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481" y="3784538"/>
            <a:ext cx="2723725" cy="12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3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Average Order Value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895" y="1711235"/>
            <a:ext cx="6863875" cy="357821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53895" y="5427638"/>
            <a:ext cx="3191971" cy="973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894" y="3905367"/>
            <a:ext cx="3068942" cy="12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Total Pizzas Sold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333" y="2013231"/>
            <a:ext cx="5550441" cy="17006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39333" y="4110062"/>
            <a:ext cx="3147127" cy="1024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634" y="3752067"/>
            <a:ext cx="3013186" cy="12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384" y="-26125"/>
            <a:ext cx="203173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206" y="1458687"/>
            <a:ext cx="2381794" cy="2036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67" y="0"/>
            <a:ext cx="2861233" cy="2446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26125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Hourly Trend For Total Orders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63" y="1685661"/>
            <a:ext cx="5064537" cy="218966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45805" y="3901454"/>
            <a:ext cx="2076218" cy="2825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714" y="3402875"/>
            <a:ext cx="4724400" cy="32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342</TotalTime>
  <Words>410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Pizza Sales Analysis Report</vt:lpstr>
      <vt:lpstr>Pizza Sales Insights:</vt:lpstr>
      <vt:lpstr>PowerPoint Presentation</vt:lpstr>
      <vt:lpstr>Total Revenue</vt:lpstr>
      <vt:lpstr>Average Pizzas Sold Per Order</vt:lpstr>
      <vt:lpstr>Total Orders</vt:lpstr>
      <vt:lpstr>Average Order Value</vt:lpstr>
      <vt:lpstr>Total Pizzas Sold</vt:lpstr>
      <vt:lpstr>Hourly Trend For Total Orders</vt:lpstr>
      <vt:lpstr>Monthly Trend For Total Orders </vt:lpstr>
      <vt:lpstr>Quarterly Trend For Total Orders</vt:lpstr>
      <vt:lpstr>Percentage of Sales by Category</vt:lpstr>
      <vt:lpstr>Percentage of Sales by Size</vt:lpstr>
      <vt:lpstr>Top 5 mostly Ordered Pizzas</vt:lpstr>
      <vt:lpstr>Top 3 Pizzas by Revenue in each  Pizza Category</vt:lpstr>
      <vt:lpstr>5 Lowest Selling Pizzas</vt:lpstr>
      <vt:lpstr>Dashboard Design In Excel</vt:lpstr>
      <vt:lpstr>Insights:</vt:lpstr>
      <vt:lpstr>Recommendations: 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Report</dc:title>
  <dc:creator>SANA</dc:creator>
  <cp:lastModifiedBy>Hellen Mati</cp:lastModifiedBy>
  <cp:revision>49</cp:revision>
  <dcterms:created xsi:type="dcterms:W3CDTF">2024-08-02T12:16:34Z</dcterms:created>
  <dcterms:modified xsi:type="dcterms:W3CDTF">2025-01-11T14:45:56Z</dcterms:modified>
</cp:coreProperties>
</file>